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95"/>
  </p:notesMasterIdLst>
  <p:handoutMasterIdLst>
    <p:handoutMasterId r:id="rId96"/>
  </p:handoutMasterIdLst>
  <p:sldIdLst>
    <p:sldId id="256" r:id="rId2"/>
    <p:sldId id="273" r:id="rId3"/>
    <p:sldId id="263" r:id="rId4"/>
    <p:sldId id="373" r:id="rId5"/>
    <p:sldId id="258" r:id="rId6"/>
    <p:sldId id="271" r:id="rId7"/>
    <p:sldId id="272" r:id="rId8"/>
    <p:sldId id="266" r:id="rId9"/>
    <p:sldId id="275" r:id="rId10"/>
    <p:sldId id="268" r:id="rId11"/>
    <p:sldId id="276" r:id="rId12"/>
    <p:sldId id="267" r:id="rId13"/>
    <p:sldId id="277" r:id="rId14"/>
    <p:sldId id="259" r:id="rId15"/>
    <p:sldId id="270" r:id="rId16"/>
    <p:sldId id="283" r:id="rId17"/>
    <p:sldId id="374" r:id="rId18"/>
    <p:sldId id="377" r:id="rId19"/>
    <p:sldId id="376" r:id="rId20"/>
    <p:sldId id="280" r:id="rId21"/>
    <p:sldId id="281" r:id="rId22"/>
    <p:sldId id="375" r:id="rId23"/>
    <p:sldId id="278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261" r:id="rId36"/>
    <p:sldId id="262" r:id="rId37"/>
    <p:sldId id="284" r:id="rId38"/>
    <p:sldId id="285" r:id="rId39"/>
    <p:sldId id="286" r:id="rId40"/>
    <p:sldId id="390" r:id="rId41"/>
    <p:sldId id="391" r:id="rId42"/>
    <p:sldId id="389" r:id="rId43"/>
    <p:sldId id="392" r:id="rId44"/>
    <p:sldId id="395" r:id="rId45"/>
    <p:sldId id="289" r:id="rId46"/>
    <p:sldId id="290" r:id="rId47"/>
    <p:sldId id="327" r:id="rId48"/>
    <p:sldId id="328" r:id="rId49"/>
    <p:sldId id="354" r:id="rId50"/>
    <p:sldId id="329" r:id="rId51"/>
    <p:sldId id="330" r:id="rId52"/>
    <p:sldId id="331" r:id="rId53"/>
    <p:sldId id="332" r:id="rId54"/>
    <p:sldId id="333" r:id="rId55"/>
    <p:sldId id="393" r:id="rId56"/>
    <p:sldId id="394" r:id="rId57"/>
    <p:sldId id="396" r:id="rId58"/>
    <p:sldId id="405" r:id="rId59"/>
    <p:sldId id="398" r:id="rId60"/>
    <p:sldId id="399" r:id="rId61"/>
    <p:sldId id="400" r:id="rId62"/>
    <p:sldId id="401" r:id="rId63"/>
    <p:sldId id="402" r:id="rId64"/>
    <p:sldId id="403" r:id="rId65"/>
    <p:sldId id="335" r:id="rId66"/>
    <p:sldId id="336" r:id="rId67"/>
    <p:sldId id="341" r:id="rId68"/>
    <p:sldId id="355" r:id="rId69"/>
    <p:sldId id="410" r:id="rId70"/>
    <p:sldId id="406" r:id="rId71"/>
    <p:sldId id="411" r:id="rId72"/>
    <p:sldId id="358" r:id="rId73"/>
    <p:sldId id="359" r:id="rId74"/>
    <p:sldId id="344" r:id="rId75"/>
    <p:sldId id="366" r:id="rId76"/>
    <p:sldId id="345" r:id="rId77"/>
    <p:sldId id="408" r:id="rId78"/>
    <p:sldId id="407" r:id="rId79"/>
    <p:sldId id="409" r:id="rId80"/>
    <p:sldId id="362" r:id="rId81"/>
    <p:sldId id="414" r:id="rId82"/>
    <p:sldId id="415" r:id="rId83"/>
    <p:sldId id="361" r:id="rId84"/>
    <p:sldId id="346" r:id="rId85"/>
    <p:sldId id="348" r:id="rId86"/>
    <p:sldId id="350" r:id="rId87"/>
    <p:sldId id="412" r:id="rId88"/>
    <p:sldId id="413" r:id="rId89"/>
    <p:sldId id="365" r:id="rId90"/>
    <p:sldId id="364" r:id="rId91"/>
    <p:sldId id="351" r:id="rId92"/>
    <p:sldId id="352" r:id="rId93"/>
    <p:sldId id="353" r:id="rId9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957" autoAdjust="0"/>
    <p:restoredTop sz="94660"/>
  </p:normalViewPr>
  <p:slideViewPr>
    <p:cSldViewPr snapToGrid="0">
      <p:cViewPr varScale="1">
        <p:scale>
          <a:sx n="73" d="100"/>
          <a:sy n="73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59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ACBB802-D821-4FB8-A7F3-F6AF23C22D17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AF55CAD-F728-46F0-B9FA-D7A3AF0978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73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29A0A6A-4446-415B-ADE3-BD15A2BF0130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5AEC38C-CCD9-4E87-A753-1BB2156194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946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5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29948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BCD4653-E106-4116-919A-6E4A3AC2DEE4}" type="slidenum">
              <a:rPr lang="en-US" altLang="en-US"/>
              <a:pPr eaLnBrk="1" hangingPunct="1"/>
              <a:t>35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81794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72F2B5-DCA8-4E07-B7DF-2384155F9CC3}" type="slidenum">
              <a:rPr lang="en-US" altLang="en-US"/>
              <a:pPr eaLnBrk="1" hangingPunct="1"/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41829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38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33882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39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84166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45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36473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46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87139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2997B0FE-F091-40EE-8A08-BDC8D06832C5}" type="slidenum">
              <a:rPr lang="en-US" altLang="en-US" sz="1200">
                <a:latin typeface="Tahoma" panose="020B0604030504040204" pitchFamily="34" charset="0"/>
              </a:rPr>
              <a:pPr algn="r"/>
              <a:t>47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719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849C900-099D-4826-B1C6-11E99C566EC9}" type="slidenum">
              <a:rPr lang="en-US" altLang="en-US" sz="1200">
                <a:latin typeface="Tahoma" panose="020B0604030504040204" pitchFamily="34" charset="0"/>
              </a:rPr>
              <a:pPr algn="r"/>
              <a:t>48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675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849C900-099D-4826-B1C6-11E99C566EC9}" type="slidenum">
              <a:rPr lang="en-US" altLang="en-US" sz="1200">
                <a:latin typeface="Tahoma" panose="020B0604030504040204" pitchFamily="34" charset="0"/>
              </a:rPr>
              <a:pPr algn="r"/>
              <a:t>49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884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1380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1E41931B-7BE3-4C70-BA85-B45101DF558F}" type="slidenum">
              <a:rPr lang="en-US" altLang="en-US" sz="1200">
                <a:latin typeface="Tahoma" panose="020B0604030504040204" pitchFamily="34" charset="0"/>
              </a:rPr>
              <a:pPr algn="r"/>
              <a:t>50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922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6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448645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240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7E8C17B3-8506-4A10-96A2-2AFEC83CE6B9}" type="slidenum">
              <a:rPr lang="en-US" altLang="en-US" sz="1200">
                <a:latin typeface="Tahoma" panose="020B0604030504040204" pitchFamily="34" charset="0"/>
              </a:rPr>
              <a:pPr algn="r"/>
              <a:t>51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5728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3428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D6B9CAFD-F87D-43B3-A21E-A875B0C07DAC}" type="slidenum">
              <a:rPr lang="en-US" altLang="en-US" sz="1200">
                <a:latin typeface="Tahoma" panose="020B0604030504040204" pitchFamily="34" charset="0"/>
              </a:rPr>
              <a:pPr algn="r"/>
              <a:t>52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3898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4452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C72B763D-8AA0-428B-B0D6-48B3792D8D3C}" type="slidenum">
              <a:rPr lang="en-US" altLang="en-US" sz="1200">
                <a:latin typeface="Tahoma" panose="020B0604030504040204" pitchFamily="34" charset="0"/>
              </a:rPr>
              <a:pPr algn="r"/>
              <a:t>53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24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547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6478D1C2-E04F-4779-9432-C3354CD12A55}" type="slidenum">
              <a:rPr lang="en-US" altLang="en-US" sz="1200">
                <a:latin typeface="Tahoma" panose="020B0604030504040204" pitchFamily="34" charset="0"/>
              </a:rPr>
              <a:pPr algn="r"/>
              <a:t>54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3214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59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912239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60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001297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2997B0FE-F091-40EE-8A08-BDC8D06832C5}" type="slidenum">
              <a:rPr lang="en-US" altLang="en-US" sz="1200">
                <a:latin typeface="Tahoma" panose="020B0604030504040204" pitchFamily="34" charset="0"/>
              </a:rPr>
              <a:pPr algn="r"/>
              <a:t>61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2224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849C900-099D-4826-B1C6-11E99C566EC9}" type="slidenum">
              <a:rPr lang="en-US" altLang="en-US" sz="1200">
                <a:latin typeface="Tahoma" panose="020B0604030504040204" pitchFamily="34" charset="0"/>
              </a:rPr>
              <a:pPr algn="r"/>
              <a:t>62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8937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849C900-099D-4826-B1C6-11E99C566EC9}" type="slidenum">
              <a:rPr lang="en-US" altLang="en-US" sz="1200">
                <a:latin typeface="Tahoma" panose="020B0604030504040204" pitchFamily="34" charset="0"/>
              </a:rPr>
              <a:pPr algn="r"/>
              <a:t>63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1483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1380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1E41931B-7BE3-4C70-BA85-B45101DF558F}" type="slidenum">
              <a:rPr lang="en-US" altLang="en-US" sz="1200">
                <a:latin typeface="Tahoma" panose="020B0604030504040204" pitchFamily="34" charset="0"/>
              </a:rPr>
              <a:pPr algn="r"/>
              <a:t>64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231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0F359D-0452-47B7-BAAC-D2B9D0CBDBA1}" type="slidenum">
              <a:rPr lang="en-US" altLang="en-US">
                <a:solidFill>
                  <a:prstClr val="black"/>
                </a:solidFill>
              </a:rPr>
              <a:pPr eaLnBrk="1" hangingPunct="1"/>
              <a:t>8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746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752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02A3832A-D7A2-4613-AFDD-4C8D133FA5DD}" type="slidenum">
              <a:rPr lang="en-US" altLang="en-US" sz="1200">
                <a:latin typeface="Tahoma" panose="020B0604030504040204" pitchFamily="34" charset="0"/>
              </a:rPr>
              <a:pPr algn="r"/>
              <a:t>65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0037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08548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A935ED93-16D8-4138-B189-2EE31D99E142}" type="slidenum">
              <a:rPr lang="en-US" altLang="en-US" sz="1200">
                <a:latin typeface="Tahoma" panose="020B0604030504040204" pitchFamily="34" charset="0"/>
              </a:rPr>
              <a:pPr algn="r"/>
              <a:t>66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9138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3668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BEDC5FC4-E5AE-4A14-9885-E8F71AA87082}" type="slidenum">
              <a:rPr lang="en-US" altLang="en-US" sz="1200">
                <a:latin typeface="Tahoma" panose="020B0604030504040204" pitchFamily="34" charset="0"/>
              </a:rPr>
              <a:pPr algn="r"/>
              <a:t>67</a:t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923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72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951172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73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655667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6740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7548B270-795E-4AF0-842D-730C04710193}" type="slidenum">
              <a:rPr lang="en-US" altLang="en-US" sz="1200">
                <a:latin typeface="Times New Roman" panose="02020603050405020304" pitchFamily="18" charset="0"/>
              </a:rPr>
              <a:pPr algn="r"/>
              <a:t>74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6638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6740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7548B270-795E-4AF0-842D-730C04710193}" type="slidenum">
              <a:rPr lang="en-US" altLang="en-US" sz="1200">
                <a:latin typeface="Times New Roman" panose="02020603050405020304" pitchFamily="18" charset="0"/>
              </a:rPr>
              <a:pPr algn="r"/>
              <a:t>75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7018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776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0277633B-20A9-457C-8D19-7683A09A50A0}" type="slidenum">
              <a:rPr lang="en-US" altLang="en-US" sz="1200">
                <a:latin typeface="Times New Roman" panose="02020603050405020304" pitchFamily="18" charset="0"/>
              </a:rPr>
              <a:pPr algn="r"/>
              <a:t>76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149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776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0277633B-20A9-457C-8D19-7683A09A50A0}" type="slidenum">
              <a:rPr lang="en-US" altLang="en-US" sz="1200">
                <a:latin typeface="Times New Roman" panose="02020603050405020304" pitchFamily="18" charset="0"/>
              </a:rPr>
              <a:pPr algn="r"/>
              <a:t>80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5233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776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0277633B-20A9-457C-8D19-7683A09A50A0}" type="slidenum">
              <a:rPr lang="en-US" altLang="en-US" sz="1200">
                <a:latin typeface="Times New Roman" panose="02020603050405020304" pitchFamily="18" charset="0"/>
              </a:rPr>
              <a:pPr algn="r"/>
              <a:t>83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45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0F359D-0452-47B7-BAAC-D2B9D0CBDBA1}" type="slidenum">
              <a:rPr lang="en-US" altLang="en-US">
                <a:solidFill>
                  <a:prstClr val="black"/>
                </a:solidFill>
              </a:rPr>
              <a:pPr eaLnBrk="1" hangingPunct="1"/>
              <a:t>10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94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18788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91A1D53-C610-4C05-9CAB-C28F444E6BDE}" type="slidenum">
              <a:rPr lang="en-US" altLang="en-US" sz="1200">
                <a:latin typeface="Times New Roman" panose="02020603050405020304" pitchFamily="18" charset="0"/>
              </a:rPr>
              <a:pPr algn="r"/>
              <a:t>84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630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083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27C4CE47-5849-4010-ACE8-297453B639FE}" type="slidenum">
              <a:rPr lang="en-US" altLang="en-US" sz="1200">
                <a:latin typeface="Times New Roman" panose="02020603050405020304" pitchFamily="18" charset="0"/>
              </a:rPr>
              <a:pPr algn="r"/>
              <a:t>85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0254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1F20160C-2F98-48CD-9C4A-9CDC5FE8FA48}" type="slidenum">
              <a:rPr lang="en-US" altLang="en-US" sz="1200">
                <a:latin typeface="Times New Roman" panose="02020603050405020304" pitchFamily="18" charset="0"/>
              </a:rPr>
              <a:pPr algn="r"/>
              <a:t>86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7086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1F20160C-2F98-48CD-9C4A-9CDC5FE8FA48}" type="slidenum">
              <a:rPr lang="en-US" altLang="en-US" sz="1200">
                <a:latin typeface="Times New Roman" panose="02020603050405020304" pitchFamily="18" charset="0"/>
              </a:rPr>
              <a:pPr algn="r"/>
              <a:t>89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2539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1F20160C-2F98-48CD-9C4A-9CDC5FE8FA48}" type="slidenum">
              <a:rPr lang="en-US" altLang="en-US" sz="1200">
                <a:latin typeface="Times New Roman" panose="02020603050405020304" pitchFamily="18" charset="0"/>
              </a:rPr>
              <a:pPr algn="r"/>
              <a:t>90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6774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F2E6031-16C3-4A64-81B3-D43001D307A7}" type="slidenum">
              <a:rPr lang="en-US" altLang="en-US"/>
              <a:pPr eaLnBrk="1" hangingPunct="1"/>
              <a:t>91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25424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A773C85-3D37-412E-A644-B4D17A0040D1}" type="slidenum">
              <a:rPr lang="en-US" altLang="en-US"/>
              <a:pPr eaLnBrk="1" hangingPunct="1"/>
              <a:t>92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124475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5956" name="Slide Number Placeholder 3"/>
          <p:cNvSpPr txBox="1">
            <a:spLocks noGrp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616114F5-9A22-416B-A157-A0575FBCD4ED}" type="slidenum">
              <a:rPr lang="en-US" altLang="en-US" sz="1200">
                <a:latin typeface="Times New Roman" panose="02020603050405020304" pitchFamily="18" charset="0"/>
              </a:rPr>
              <a:pPr algn="r"/>
              <a:t>93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0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0F359D-0452-47B7-BAAC-D2B9D0CBDBA1}" type="slidenum">
              <a:rPr lang="en-US" altLang="en-US">
                <a:solidFill>
                  <a:prstClr val="black"/>
                </a:solidFill>
              </a:rPr>
              <a:pPr eaLnBrk="1" hangingPunct="1"/>
              <a:t>12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51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0F359D-0452-47B7-BAAC-D2B9D0CBDBA1}" type="slidenum">
              <a:rPr lang="en-US" altLang="en-US"/>
              <a:pPr eaLnBrk="1" hangingPunct="1"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19237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20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9102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8004" name="Slide Number Placeholder 3"/>
          <p:cNvSpPr txBox="1">
            <a:spLocks noGrp="1"/>
          </p:cNvSpPr>
          <p:nvPr/>
        </p:nvSpPr>
        <p:spPr bwMode="auto">
          <a:xfrm>
            <a:off x="4058569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162" tIns="47581" rIns="95162" bIns="47581" anchor="b"/>
          <a:lstStyle>
            <a:lvl1pPr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D03050-B471-4DDA-A43E-4AFBB44F4755}" type="slidenum">
              <a:rPr lang="en-US" altLang="en-US" sz="1200"/>
              <a:pPr algn="r" eaLnBrk="1" hangingPunct="1"/>
              <a:t>21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08019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73243" indent="-297650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8982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6457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41785" indent="-237797" defTabSz="9511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767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3559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39446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5332" indent="-237797" defTabSz="9511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511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0F359D-0452-47B7-BAAC-D2B9D0CBDBA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511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47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660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470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256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2100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41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377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016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88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40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102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33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65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83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89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46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34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70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D38460C-ADC2-418D-85DE-1EE7F45883ED}" type="datetimeFigureOut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292-013E-4125-990C-32BBFD018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374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shK-j_u6LI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hyperlink" Target="https://www.youtube.com/watch?v=4ACarq89e7s" TargetMode="External"/><Relationship Id="rId4" Type="http://schemas.openxmlformats.org/officeDocument/2006/relationships/image" Target="../media/image7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84041" y="2967335"/>
            <a:ext cx="802392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Business Organizations</a:t>
            </a:r>
            <a:endParaRPr lang="en-US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83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Business Organizations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01133" y="1075797"/>
            <a:ext cx="8915400" cy="4411662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3 basic business structures</a:t>
            </a:r>
          </a:p>
          <a:p>
            <a:pPr lvl="1"/>
            <a:r>
              <a:rPr lang="en-US" altLang="en-US" sz="2800" u="sng" dirty="0" smtClean="0"/>
              <a:t>Partnership</a:t>
            </a:r>
            <a:r>
              <a:rPr lang="en-US" altLang="en-US" sz="2800" dirty="0" smtClean="0"/>
              <a:t> – </a:t>
            </a:r>
            <a:r>
              <a:rPr lang="en-US" altLang="en-US" sz="2800" dirty="0" smtClean="0">
                <a:solidFill>
                  <a:schemeClr val="tx2"/>
                </a:solidFill>
              </a:rPr>
              <a:t>2 or a small group own a business or a company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889" y="2553757"/>
            <a:ext cx="4191000" cy="3937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10" y="2731912"/>
            <a:ext cx="3521429" cy="37596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71" y="2553758"/>
            <a:ext cx="3612443" cy="39377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1306" y="2553757"/>
            <a:ext cx="3576917" cy="39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7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-2"/>
          <a:ext cx="12192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What is it?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8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Business Organizations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01132" y="1075797"/>
            <a:ext cx="11139311" cy="4411662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3 basic business structures</a:t>
            </a:r>
          </a:p>
          <a:p>
            <a:pPr lvl="1"/>
            <a:r>
              <a:rPr lang="en-US" altLang="en-US" sz="3200" u="sng" dirty="0" smtClean="0"/>
              <a:t>Corporation</a:t>
            </a:r>
            <a:r>
              <a:rPr lang="en-US" altLang="en-US" sz="3200" dirty="0" smtClean="0"/>
              <a:t> – </a:t>
            </a:r>
            <a:r>
              <a:rPr lang="en-US" altLang="en-US" sz="3200" dirty="0" smtClean="0">
                <a:solidFill>
                  <a:schemeClr val="tx2"/>
                </a:solidFill>
              </a:rPr>
              <a:t>a group of shareholders (owners) who own a company or a business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496" y="2754488"/>
            <a:ext cx="3456340" cy="380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6418" y="2754489"/>
            <a:ext cx="3849511" cy="38087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82" y="2754489"/>
            <a:ext cx="3901474" cy="380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7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-2"/>
          <a:ext cx="12192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What is it?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04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Business Organizations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01133" y="1075797"/>
            <a:ext cx="8915400" cy="4411662"/>
          </a:xfrm>
        </p:spPr>
        <p:txBody>
          <a:bodyPr/>
          <a:lstStyle/>
          <a:p>
            <a:r>
              <a:rPr lang="en-US" altLang="en-US" dirty="0" smtClean="0"/>
              <a:t>Each has various costs and benefits</a:t>
            </a:r>
          </a:p>
          <a:p>
            <a:r>
              <a:rPr lang="en-US" altLang="en-US" dirty="0" smtClean="0"/>
              <a:t>All types must deal with 4 general issues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803" y="2213152"/>
            <a:ext cx="2619375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33" y="2538413"/>
            <a:ext cx="2381250" cy="1714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222" y="1075797"/>
            <a:ext cx="2706332" cy="43899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9088" y="4843816"/>
            <a:ext cx="5063067" cy="153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4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52961" y="152400"/>
            <a:ext cx="52659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Bell ringer, </a:t>
            </a:r>
            <a:r>
              <a:rPr lang="en-US" sz="54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10.3</a:t>
            </a:r>
            <a:endParaRPr lang="en-US" sz="54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</a:rPr>
              <a:t>Please write down the two questions. Use the graph on the next slide to answer the questions. Thanks.</a:t>
            </a:r>
            <a:endParaRPr lang="en-US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7188" y="1760533"/>
            <a:ext cx="1092614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400" dirty="0" smtClean="0"/>
              <a:t> </a:t>
            </a:r>
            <a:r>
              <a:rPr lang="en-US" sz="3600" dirty="0" smtClean="0"/>
              <a:t>What is the success rate for a small business after 1 year?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What is the success rate for small business after 5 years?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What percentage of small businesses are home based?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What percentage of small businesses are family owned?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3425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5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52961" y="152400"/>
            <a:ext cx="52659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Bell ringer, </a:t>
            </a:r>
            <a:r>
              <a:rPr lang="en-US" sz="54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10.3</a:t>
            </a:r>
            <a:endParaRPr lang="en-US" sz="54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</a:rPr>
              <a:t>Please write down the two questions. Use the graph on the next slide to answer the questions. Thanks.</a:t>
            </a:r>
            <a:endParaRPr lang="en-US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7188" y="1760533"/>
            <a:ext cx="109261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 On the chart, what is the outside flow going clock wise? 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On the chart, what does the number three represent?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On the chart, what does the number two represent?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How is the flow of goods and services to consumers illustrated?</a:t>
            </a:r>
          </a:p>
        </p:txBody>
      </p:sp>
    </p:spTree>
    <p:extLst>
      <p:ext uri="{BB962C8B-B14F-4D97-AF65-F5344CB8AC3E}">
        <p14:creationId xmlns:p14="http://schemas.microsoft.com/office/powerpoint/2010/main" val="218327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725819"/>
              </p:ext>
            </p:extLst>
          </p:nvPr>
        </p:nvGraphicFramePr>
        <p:xfrm>
          <a:off x="0" y="-2"/>
          <a:ext cx="12192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What is it?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14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Compare and contrast three forms of business organization—sole proprietorship, partnership, and corporation.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2880360"/>
            <a:ext cx="11155680" cy="379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 smtClean="0"/>
              <a:t>How are businesses organized in the United States?</a:t>
            </a:r>
            <a:endParaRPr lang="en-US" altLang="en-US" sz="36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00" y="2337271"/>
            <a:ext cx="3688400" cy="4121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00" y="2337270"/>
            <a:ext cx="3521429" cy="41212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929" y="2212204"/>
            <a:ext cx="3901474" cy="437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0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Business Organizations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01133" y="1075797"/>
            <a:ext cx="8915400" cy="4411662"/>
          </a:xfrm>
        </p:spPr>
        <p:txBody>
          <a:bodyPr/>
          <a:lstStyle/>
          <a:p>
            <a:r>
              <a:rPr lang="en-US" altLang="en-US" dirty="0" smtClean="0"/>
              <a:t>Each has various costs and benefits</a:t>
            </a:r>
          </a:p>
          <a:p>
            <a:r>
              <a:rPr lang="en-US" altLang="en-US" dirty="0" smtClean="0"/>
              <a:t>All types must deal with 4 general issues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803" y="2213152"/>
            <a:ext cx="2619375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33" y="2538413"/>
            <a:ext cx="2381250" cy="1714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1222" y="1075797"/>
            <a:ext cx="2706332" cy="43899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9088" y="4843816"/>
            <a:ext cx="5063067" cy="153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445160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15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77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352849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13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85156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009805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44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076452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8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7059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19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52961" y="152400"/>
            <a:ext cx="52659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Bell ringer, </a:t>
            </a:r>
            <a:r>
              <a:rPr lang="en-US" sz="54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10.2</a:t>
            </a:r>
            <a:endParaRPr lang="en-US" sz="54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Please write down the 5 questions; use the map on the next slide to answer</a:t>
            </a:r>
            <a:endParaRPr lang="en-US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61244" y="2222020"/>
            <a:ext cx="115598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Which three businesses have their HQ in Georgia?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Where might you find the HQ for McDonald’s?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Where might you find the HQ for Walmart?</a:t>
            </a:r>
          </a:p>
          <a:p>
            <a:pPr marL="342900" indent="-342900">
              <a:buAutoNum type="arabicPeriod"/>
            </a:pPr>
            <a:r>
              <a:rPr lang="en-US" sz="3600" dirty="0"/>
              <a:t> </a:t>
            </a:r>
            <a:r>
              <a:rPr lang="en-US" sz="3600" dirty="0" smtClean="0"/>
              <a:t>What are some businesses who have their HQ in California?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What type of business organizations do you see on the map?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3113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37867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4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583801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pay taxes</a:t>
                      </a:r>
                      <a:r>
                        <a:rPr lang="en-US" baseline="0" dirty="0" smtClean="0"/>
                        <a:t> several times (corporate tax and individual tax)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07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944229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pay taxes</a:t>
                      </a:r>
                      <a:r>
                        <a:rPr lang="en-US" baseline="0" dirty="0" smtClean="0"/>
                        <a:t> several times (corporate tax and individual tax)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 start up costs; Very limited resources</a:t>
                      </a:r>
                      <a:r>
                        <a:rPr lang="en-US" baseline="0" dirty="0" smtClean="0"/>
                        <a:t>;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83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010151"/>
              </p:ext>
            </p:extLst>
          </p:nvPr>
        </p:nvGraphicFramePr>
        <p:xfrm>
          <a:off x="0" y="0"/>
          <a:ext cx="12192000" cy="6817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58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Very short; No guarantees</a:t>
                      </a:r>
                      <a:r>
                        <a:rPr lang="en-US" baseline="0" dirty="0" smtClean="0"/>
                        <a:t> to make it past one year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long life span; very few corporations</a:t>
                      </a:r>
                      <a:r>
                        <a:rPr lang="en-US" baseline="0" dirty="0" smtClean="0"/>
                        <a:t> ever die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93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Unlimited liability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liability; you can sue a corporation but not the employee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35354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Single tax payer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pay taxes</a:t>
                      </a:r>
                      <a:r>
                        <a:rPr lang="en-US" baseline="0" dirty="0" smtClean="0"/>
                        <a:t> several times (corporate tax and individual tax)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339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limited resources</a:t>
                      </a:r>
                      <a:r>
                        <a:rPr lang="en-US" baseline="0" dirty="0" smtClean="0"/>
                        <a:t>;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 start up costs; Very limited resources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0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765122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073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310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Life </a:t>
                      </a:r>
                    </a:p>
                    <a:p>
                      <a:r>
                        <a:rPr lang="en-US" sz="2800" dirty="0" smtClean="0"/>
                        <a:t>Expectancy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Very short; No guarantees</a:t>
                      </a:r>
                      <a:r>
                        <a:rPr lang="en-US" sz="1800" baseline="0" dirty="0" smtClean="0"/>
                        <a:t> to make it past one year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Very short; No guarantees</a:t>
                      </a:r>
                      <a:r>
                        <a:rPr lang="en-US" sz="1800" baseline="0" dirty="0" smtClean="0"/>
                        <a:t> to make it past one year</a:t>
                      </a:r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Very long life span; very few corporations</a:t>
                      </a:r>
                      <a:r>
                        <a:rPr lang="en-US" sz="1800" baseline="0" dirty="0" smtClean="0"/>
                        <a:t> ever die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947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Liability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Unlimited liability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Unlimited liability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Limited liability; you can sue a corporation but not the employee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5045"/>
                  </a:ext>
                </a:extLst>
              </a:tr>
              <a:tr h="147240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Taxes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Single tax payer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Single tax payer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May pay taxes</a:t>
                      </a:r>
                      <a:r>
                        <a:rPr lang="en-US" sz="1800" baseline="0" dirty="0" smtClean="0"/>
                        <a:t> several times (corporate tax and individual tax)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52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Financial </a:t>
                      </a:r>
                    </a:p>
                    <a:p>
                      <a:r>
                        <a:rPr lang="en-US" sz="2800" dirty="0" smtClean="0"/>
                        <a:t>Options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Very limited resources</a:t>
                      </a:r>
                      <a:r>
                        <a:rPr lang="en-US" sz="1800" baseline="0" dirty="0" smtClean="0"/>
                        <a:t>;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Very limited resources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Difficult to start; Lots</a:t>
                      </a:r>
                      <a:r>
                        <a:rPr lang="en-US" sz="1800" baseline="0" dirty="0" smtClean="0"/>
                        <a:t> of resources; lots of regulations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14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Partnerships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330608" y="1200981"/>
            <a:ext cx="3535921" cy="41957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600" u="sng" dirty="0"/>
              <a:t>Advantages</a:t>
            </a:r>
          </a:p>
          <a:p>
            <a:r>
              <a:rPr lang="en-US" altLang="en-US" sz="2600" dirty="0"/>
              <a:t>Low startup costs</a:t>
            </a:r>
          </a:p>
          <a:p>
            <a:r>
              <a:rPr lang="en-US" altLang="en-US" sz="2600" dirty="0"/>
              <a:t>Take advantage of specialization</a:t>
            </a:r>
          </a:p>
          <a:p>
            <a:r>
              <a:rPr lang="en-US" altLang="en-US" sz="2600" dirty="0"/>
              <a:t>Larger pool of capital</a:t>
            </a:r>
          </a:p>
          <a:p>
            <a:endParaRPr lang="en-US" altLang="en-US" sz="2600" dirty="0"/>
          </a:p>
        </p:txBody>
      </p:sp>
      <p:sp>
        <p:nvSpPr>
          <p:cNvPr id="583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7671552" y="1196499"/>
            <a:ext cx="4396341" cy="420024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600" u="sng" dirty="0"/>
              <a:t>Disadvantages</a:t>
            </a:r>
          </a:p>
          <a:p>
            <a:r>
              <a:rPr lang="en-US" altLang="en-US" sz="2600" dirty="0"/>
              <a:t>Potential for conflict</a:t>
            </a:r>
          </a:p>
          <a:p>
            <a:r>
              <a:rPr lang="en-US" altLang="en-US" sz="2600" dirty="0"/>
              <a:t>Unlimited liability</a:t>
            </a:r>
          </a:p>
          <a:p>
            <a:pPr lvl="1"/>
            <a:r>
              <a:rPr lang="en-US" altLang="en-US" sz="2200" dirty="0"/>
              <a:t>General partnership vs. limited liability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93" y="1360136"/>
            <a:ext cx="4188315" cy="45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Corporations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80982" y="1253751"/>
            <a:ext cx="4396339" cy="4195763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600" u="sng" dirty="0"/>
              <a:t>Advantages</a:t>
            </a:r>
          </a:p>
          <a:p>
            <a:r>
              <a:rPr lang="en-US" altLang="en-US" sz="2600" dirty="0"/>
              <a:t>Limited liability</a:t>
            </a:r>
          </a:p>
          <a:p>
            <a:r>
              <a:rPr lang="en-US" altLang="en-US" sz="2600" dirty="0"/>
              <a:t>Much larger pool of capital</a:t>
            </a:r>
          </a:p>
          <a:p>
            <a:r>
              <a:rPr lang="en-US" altLang="en-US" sz="2600" dirty="0"/>
              <a:t>Take advantage of specialization</a:t>
            </a:r>
          </a:p>
          <a:p>
            <a:r>
              <a:rPr lang="en-US" altLang="en-US" sz="2600" dirty="0"/>
              <a:t>Prestige</a:t>
            </a:r>
          </a:p>
          <a:p>
            <a:endParaRPr lang="en-US" altLang="en-US" sz="2600" dirty="0"/>
          </a:p>
          <a:p>
            <a:endParaRPr lang="en-US" altLang="en-US" sz="2600" dirty="0"/>
          </a:p>
        </p:txBody>
      </p:sp>
      <p:sp>
        <p:nvSpPr>
          <p:cNvPr id="5939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7698446" y="1249269"/>
            <a:ext cx="4396341" cy="4200245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600" u="sng" dirty="0"/>
              <a:t>Disadvantages</a:t>
            </a:r>
          </a:p>
          <a:p>
            <a:r>
              <a:rPr lang="en-US" altLang="en-US" sz="2600" dirty="0"/>
              <a:t>Difficulty of startup</a:t>
            </a:r>
          </a:p>
          <a:p>
            <a:pPr lvl="1"/>
            <a:r>
              <a:rPr lang="en-US" altLang="en-US" sz="2200" dirty="0"/>
              <a:t>corporate charter, stocks</a:t>
            </a:r>
          </a:p>
          <a:p>
            <a:r>
              <a:rPr lang="en-US" altLang="en-US" sz="2600" dirty="0"/>
              <a:t>Double taxation</a:t>
            </a:r>
          </a:p>
          <a:p>
            <a:pPr lvl="1"/>
            <a:r>
              <a:rPr lang="en-US" altLang="en-US" sz="2200" dirty="0"/>
              <a:t>The corporation is a SEPARATE individual from the people who run it.</a:t>
            </a:r>
          </a:p>
          <a:p>
            <a:r>
              <a:rPr lang="en-US" altLang="en-US" sz="2600" dirty="0"/>
              <a:t>Loss of control</a:t>
            </a:r>
          </a:p>
          <a:p>
            <a:r>
              <a:rPr lang="en-US" altLang="en-US" sz="2600" dirty="0"/>
              <a:t>More regulation</a:t>
            </a:r>
          </a:p>
          <a:p>
            <a:endParaRPr lang="en-US" altLang="en-US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69" y="1357995"/>
            <a:ext cx="3849511" cy="409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5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52961" y="152400"/>
            <a:ext cx="52659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Bell ringer, </a:t>
            </a:r>
            <a:r>
              <a:rPr lang="en-US" sz="54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9.30</a:t>
            </a:r>
            <a:endParaRPr lang="en-US" sz="54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Please write down the 5 questions for Shark Tank Analysis</a:t>
            </a:r>
            <a:endParaRPr lang="en-US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42371" y="1859163"/>
            <a:ext cx="11710929" cy="456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the business concept being presented?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much are the entrepreneurs asking for from the Sharks? (dollar amount and percentage?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deals are being offered by the Sharks? Any counter offers?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the entrepreneurs get a deal from the Sharks? If so, whom?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 you have invested in the product? Why or why not?</a:t>
            </a:r>
            <a:endParaRPr lang="en-US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/>
              <a:t>			Explain the role of profit as an incentive for entrepreneurs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747" y="2933872"/>
            <a:ext cx="4079053" cy="3136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49" y="2933872"/>
            <a:ext cx="5890275" cy="313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4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smtClean="0"/>
              <a:t>How does profit influence a business organization?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58" y="2541588"/>
            <a:ext cx="4084674" cy="40293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391" y="2507036"/>
            <a:ext cx="5145476" cy="406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2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79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5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6561" y="152400"/>
            <a:ext cx="56587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spc="38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Bell ringer, </a:t>
            </a:r>
            <a:r>
              <a:rPr lang="en-US" sz="5400" b="1" spc="38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10.05</a:t>
            </a:r>
            <a:endParaRPr lang="en-US" sz="5400" b="1" spc="38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</a:rPr>
              <a:t>Please write down the 5 questions for Crash Course Economics to answer</a:t>
            </a:r>
            <a:endParaRPr lang="en-US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94798" y="2264112"/>
            <a:ext cx="11710929" cy="375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a pure monopoly?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a good example of an oligopoly?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did Congress pass the Sherman Act?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was Microsoft’s big competition in the 1990’s?</a:t>
            </a:r>
          </a:p>
          <a:p>
            <a:pPr marL="971550" marR="0" indent="-5143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patent is usually good for how many years?</a:t>
            </a:r>
          </a:p>
        </p:txBody>
      </p:sp>
    </p:spTree>
    <p:extLst>
      <p:ext uri="{BB962C8B-B14F-4D97-AF65-F5344CB8AC3E}">
        <p14:creationId xmlns:p14="http://schemas.microsoft.com/office/powerpoint/2010/main" val="38730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6561" y="152400"/>
            <a:ext cx="56587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38" normalizeH="0" baseline="0" noProof="0" dirty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</a:t>
            </a:r>
            <a:r>
              <a:rPr kumimoji="0" lang="en-US" sz="5400" b="1" i="0" u="none" strike="noStrike" kern="1200" cap="none" spc="38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10.24</a:t>
            </a:r>
            <a:endParaRPr kumimoji="0" lang="en-US" sz="5400" b="1" i="0" u="none" strike="noStrike" kern="1200" cap="none" spc="38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BEBEB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4 question on the board?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BEBEB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33316"/>
            <a:ext cx="11710929" cy="558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many fast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food restaurants can you name that serve hamburgers?</a:t>
            </a: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4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many companies produce pick up trucks?</a:t>
            </a: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4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grocery store has the best milk: Kroger or Ingles?</a:t>
            </a: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4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different about a hamburger from McDonald’s vs a hamburger from Burger King?</a:t>
            </a: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3400" dirty="0" smtClean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93" y="148454"/>
            <a:ext cx="2314575" cy="198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423" y="229008"/>
            <a:ext cx="2314575" cy="1971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629" y="229008"/>
            <a:ext cx="2286000" cy="2000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7213" y="229008"/>
            <a:ext cx="3019425" cy="1514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7502" y="1992493"/>
            <a:ext cx="3028950" cy="1514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445" y="5107305"/>
            <a:ext cx="2895600" cy="1581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1757" y="4554855"/>
            <a:ext cx="1419225" cy="213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445" y="2468879"/>
            <a:ext cx="2314576" cy="18353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8423" y="2258648"/>
            <a:ext cx="2000250" cy="2286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95600" y="2382203"/>
            <a:ext cx="2200275" cy="20764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68166" y="4772228"/>
            <a:ext cx="2457450" cy="18573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17502" y="3708083"/>
            <a:ext cx="3574052" cy="15011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90053" y="5410338"/>
            <a:ext cx="3028950" cy="131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the basic characteristics of monopoly, oligopoly, monopolistic competition, and pure competition. 	</a:t>
            </a:r>
          </a:p>
          <a:p>
            <a:pPr eaLnBrk="1" hangingPunct="1"/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77" y="2830818"/>
            <a:ext cx="1079653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1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smtClean="0"/>
              <a:t>What is the difference between a perfect competition and a monopolistic competition?</a:t>
            </a:r>
          </a:p>
          <a:p>
            <a:pPr marL="0" indent="0" eaLnBrk="1" hangingPunct="1">
              <a:buNone/>
            </a:pPr>
            <a:endParaRPr lang="en-US" alt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58184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90800" y="1997076"/>
            <a:ext cx="7086600" cy="21177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5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Competitive Markets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</a:p>
        </p:txBody>
      </p:sp>
      <p:pic>
        <p:nvPicPr>
          <p:cNvPr id="33795" name="Picture 4" descr="C:\Users\Chris and Grace\AppData\Local\Microsoft\Windows\Temporary Internet Files\Content.IE5\3WNEH23W\MPj042302200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19600"/>
            <a:ext cx="2971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 descr="C:\Users\Chris and Grace\AppData\Local\Microsoft\Windows\Temporary Internet Files\Content.IE5\9RYW09CP\MCj0415856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"/>
            <a:ext cx="20510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504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Major Types of Competitive Markets	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Pure Competition</a:t>
            </a:r>
          </a:p>
          <a:p>
            <a:pPr marL="0" indent="0" eaLnBrk="1" hangingPunct="1">
              <a:buNone/>
              <a:defRPr/>
            </a:pPr>
            <a:endParaRPr lang="en-US" sz="3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805" y="2912637"/>
            <a:ext cx="4572000" cy="29483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2964" y="87303"/>
            <a:ext cx="3686175" cy="2914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5312" y="3401281"/>
            <a:ext cx="5746474" cy="245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960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Major Types of Competitive Markets	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Monopolistic </a:t>
            </a:r>
            <a:r>
              <a:rPr lang="en-US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Competition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392" y="85893"/>
            <a:ext cx="3345313" cy="30341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087" y="2754435"/>
            <a:ext cx="4200525" cy="36936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472" y="3529689"/>
            <a:ext cx="6577917" cy="302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00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Compare and contrast three forms of business organization—sole proprietorship, partnership, and corporation.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2880360"/>
            <a:ext cx="11155680" cy="379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1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3571" y="133229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PURE COMPETITION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4526" y="1314788"/>
            <a:ext cx="8946541" cy="419548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No single buyer or seller controls supply, demand, or prices</a:t>
            </a:r>
          </a:p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There are 4 conditions for PC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Many Buyers and Sellers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Identical Products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Informed Buyers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Easy Market Entry and Exit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932" y="1939834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97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 Many Buyers/Sellers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4165" y="1329019"/>
            <a:ext cx="8946541" cy="4195481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Each company or producer accounts for a small portion of goods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Everyone acts INDEPENDENTLY, little or no teamwork among competitors</a:t>
            </a:r>
          </a:p>
          <a:p>
            <a:pPr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65" y="3605293"/>
            <a:ext cx="3545806" cy="24214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2667000"/>
            <a:ext cx="1524000" cy="152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4871" y="1329019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4916" y="3855904"/>
            <a:ext cx="3571875" cy="2703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3146" y="438590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970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  Identical Products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4503" y="1160551"/>
            <a:ext cx="8946541" cy="4195481"/>
          </a:xfrm>
        </p:spPr>
        <p:txBody>
          <a:bodyPr/>
          <a:lstStyle/>
          <a:p>
            <a:pPr eaLnBrk="1" hangingPunct="1">
              <a:defRPr/>
            </a:pPr>
            <a:r>
              <a:rPr lang="en-US" sz="34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Buyers choose goods almost SOLELY based on price, not quality</a:t>
            </a:r>
          </a:p>
          <a:p>
            <a:pPr eaLnBrk="1" hangingPunct="1">
              <a:defRPr/>
            </a:pPr>
            <a:r>
              <a:rPr lang="en-US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Consumers are highly informed about product</a:t>
            </a:r>
          </a:p>
          <a:p>
            <a:pPr eaLnBrk="1" hangingPunct="1">
              <a:defRPr/>
            </a:pPr>
            <a:endParaRPr lang="en-US" sz="3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en-US" sz="3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56" y="3618006"/>
            <a:ext cx="4379319" cy="27443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876" y="253387"/>
            <a:ext cx="2816223" cy="35267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6924" y="3965099"/>
            <a:ext cx="4286250" cy="27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49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36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  Informed Buyers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7585" y="1238481"/>
            <a:ext cx="7981487" cy="41068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u="sng" dirty="0" smtClean="0"/>
              <a:t>Buyers will decide if prices are acceptable</a:t>
            </a:r>
          </a:p>
          <a:p>
            <a:pPr eaLnBrk="1" hangingPunct="1">
              <a:defRPr/>
            </a:pPr>
            <a:r>
              <a:rPr lang="en-US" sz="2800" u="sng" dirty="0" smtClean="0"/>
              <a:t>This is possible because all the products are nearly identical</a:t>
            </a:r>
          </a:p>
          <a:p>
            <a:pPr lvl="1" eaLnBrk="1" hangingPunct="1">
              <a:defRPr/>
            </a:pPr>
            <a:r>
              <a:rPr lang="en-US" sz="2800" dirty="0" smtClean="0"/>
              <a:t>Offers easy comparison between competitors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073" y="465587"/>
            <a:ext cx="2695575" cy="25949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890" y="4295955"/>
            <a:ext cx="4745210" cy="22642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2422" y="3847381"/>
            <a:ext cx="4724400" cy="247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5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4.  Easy Market Entry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41452" y="1226653"/>
            <a:ext cx="10469448" cy="419548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Extremely easy to enter the market and make a profit</a:t>
            </a:r>
          </a:p>
          <a:p>
            <a:pPr lvl="1" eaLnBrk="1" hangingPunct="1">
              <a:defRPr/>
            </a:pPr>
            <a:r>
              <a:rPr lang="en-US" sz="24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Low start-up costs, few regulations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Easy to switch between goods if you’re already in the market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16" y="2809467"/>
            <a:ext cx="2857500" cy="3512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2214" y="3436580"/>
            <a:ext cx="3946344" cy="27301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4693" y="2691997"/>
            <a:ext cx="2888004" cy="385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61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01" y="386442"/>
            <a:ext cx="11590836" cy="617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153" y="275272"/>
            <a:ext cx="8762321" cy="620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6561" y="152400"/>
            <a:ext cx="56587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38" normalizeH="0" baseline="0" noProof="0" dirty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</a:t>
            </a:r>
            <a:r>
              <a:rPr kumimoji="0" lang="en-US" sz="5400" b="1" i="0" u="none" strike="noStrike" kern="1200" cap="none" spc="38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10.25</a:t>
            </a:r>
            <a:endParaRPr kumimoji="0" lang="en-US" sz="5400" b="1" i="0" u="none" strike="noStrike" kern="1200" cap="none" spc="38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BEBEB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4 question on the board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BEBEB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85567"/>
            <a:ext cx="11887200" cy="583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marR="0" lvl="0" indent="-5143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7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the most popular cereal in the state of Georgia?</a:t>
            </a:r>
          </a:p>
          <a:p>
            <a:pPr marL="971550" marR="0" lvl="0" indent="-5143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7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which state is Cinnamon Toast Crunch the most popular cereal?</a:t>
            </a:r>
          </a:p>
          <a:p>
            <a:pPr marL="971550" marR="0" lvl="0" indent="-5143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7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Special K is the most popular cereal in how many states?</a:t>
            </a:r>
          </a:p>
          <a:p>
            <a:pPr marL="971550" marR="0" lvl="0" indent="-5143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37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which state is Oreo O’s the most popular cereal?</a:t>
            </a: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3400" dirty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>
              <a:lnSpc>
                <a:spcPct val="115000"/>
              </a:lnSpc>
              <a:spcAft>
                <a:spcPts val="1000"/>
              </a:spcAft>
              <a:defRPr/>
            </a:pPr>
            <a:r>
              <a:rPr lang="en-US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http://www.businessinsider.com/most-popular-cereal-in-each-state-2017-3</a:t>
            </a:r>
            <a:endParaRPr lang="en-US" dirty="0" smtClean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marR="0" lvl="0" indent="-5143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2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the basic characteristics of monopoly, oligopoly, monopolistic competition, and pure competition. 	</a:t>
            </a:r>
          </a:p>
          <a:p>
            <a:pPr eaLnBrk="1" hangingPunct="1"/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77" y="2830818"/>
            <a:ext cx="1079653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 smtClean="0"/>
              <a:t>How are businesses organized in the United States?</a:t>
            </a:r>
            <a:endParaRPr lang="en-US" altLang="en-US" sz="36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00" y="2337271"/>
            <a:ext cx="3688400" cy="4121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00" y="2337270"/>
            <a:ext cx="3521429" cy="41212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929" y="2212204"/>
            <a:ext cx="3901474" cy="437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smtClean="0"/>
              <a:t>What is the difference between a perfect competition and a monopolistic competition?</a:t>
            </a:r>
          </a:p>
          <a:p>
            <a:pPr marL="0" indent="0" eaLnBrk="1" hangingPunct="1">
              <a:buNone/>
            </a:pPr>
            <a:endParaRPr lang="en-US" alt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86604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90800" y="1997076"/>
            <a:ext cx="7086600" cy="21177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5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Competitive Markets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</a:p>
        </p:txBody>
      </p:sp>
      <p:pic>
        <p:nvPicPr>
          <p:cNvPr id="33795" name="Picture 4" descr="C:\Users\Chris and Grace\AppData\Local\Microsoft\Windows\Temporary Internet Files\Content.IE5\3WNEH23W\MPj042302200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19600"/>
            <a:ext cx="2971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 descr="C:\Users\Chris and Grace\AppData\Local\Microsoft\Windows\Temporary Internet Files\Content.IE5\9RYW09CP\MCj0415856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"/>
            <a:ext cx="20510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778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Major Types of Competitive Markets	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Pure Competition</a:t>
            </a:r>
          </a:p>
          <a:p>
            <a:pPr marL="0" indent="0" eaLnBrk="1" hangingPunct="1">
              <a:buNone/>
              <a:defRPr/>
            </a:pPr>
            <a:endParaRPr lang="en-US" sz="3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805" y="2912637"/>
            <a:ext cx="4572000" cy="29483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2964" y="87303"/>
            <a:ext cx="3686175" cy="2914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5312" y="3401281"/>
            <a:ext cx="5746474" cy="245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33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Major Types of Competitive Markets	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Monopolistic </a:t>
            </a:r>
            <a:r>
              <a:rPr lang="en-US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Competition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392" y="85893"/>
            <a:ext cx="3345313" cy="30341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087" y="2754435"/>
            <a:ext cx="4200525" cy="36936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472" y="3529689"/>
            <a:ext cx="6577917" cy="302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462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3571" y="133229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PURE COMPETITION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4526" y="1314788"/>
            <a:ext cx="8946541" cy="419548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No single buyer or seller controls supply, demand, or prices</a:t>
            </a:r>
          </a:p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There are 4 conditions for PC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Many Buyers and Sellers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Identical Products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Informed Buyers</a:t>
            </a:r>
          </a:p>
          <a:p>
            <a:pPr lvl="1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Easy Market Entry and Exit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932" y="1939834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114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MONOPOLISTIC COMPETITION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4503" y="1204619"/>
            <a:ext cx="10424423" cy="419548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Similar to pure competition in some areas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Many producers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Fairly easy to enter market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Primary difference between pure competition is sellers try to DIFFERENTIATE their products through advertising</a:t>
            </a:r>
          </a:p>
        </p:txBody>
      </p:sp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079" y="3644537"/>
            <a:ext cx="4561901" cy="2737036"/>
          </a:xfrm>
          <a:prstGeom prst="rect">
            <a:avLst/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3234" y="3644537"/>
            <a:ext cx="6096000" cy="308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666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Monopolistic Competition (cont’d)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182" y="1215636"/>
            <a:ext cx="8946541" cy="419548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Competition based on things other than price</a:t>
            </a:r>
          </a:p>
          <a:p>
            <a:pPr marL="457200" lvl="1" indent="0" eaLnBrk="1" hangingPunct="1">
              <a:buNone/>
              <a:defRPr/>
            </a:pPr>
            <a:r>
              <a:rPr lang="en-US" sz="28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Quality, size, perks, color…</a:t>
            </a:r>
            <a:r>
              <a:rPr lang="en-US" sz="2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Advertising differences is key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9035" y="936322"/>
            <a:ext cx="2856668" cy="23699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230" y="3364396"/>
            <a:ext cx="3563241" cy="32623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3110" y="3306315"/>
            <a:ext cx="3267075" cy="3320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5703" y="3756751"/>
            <a:ext cx="3810000" cy="26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645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8930"/>
            <a:ext cx="9404723" cy="140053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 with Profits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94132" y="1074144"/>
            <a:ext cx="10818747" cy="5257800"/>
          </a:xfrm>
        </p:spPr>
        <p:txBody>
          <a:bodyPr>
            <a:normAutofit/>
          </a:bodyPr>
          <a:lstStyle/>
          <a:p>
            <a:pPr lvl="2" eaLnBrk="1" hangingPunct="1">
              <a:lnSpc>
                <a:spcPct val="90000"/>
              </a:lnSpc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 </a:t>
            </a:r>
            <a:r>
              <a:rPr lang="en-US" sz="28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No real control over price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24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If price goes too high, consumers purchase from someone else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24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If profits are extremely large, other firms enter the industry because it’s easy to get </a:t>
            </a:r>
            <a:r>
              <a:rPr lang="en-US" sz="2400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</a:t>
            </a:r>
            <a:endParaRPr lang="en-US" sz="2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90" y="3308168"/>
            <a:ext cx="3970701" cy="3184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680" y="3308168"/>
            <a:ext cx="2533650" cy="31873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4462" y="2965268"/>
            <a:ext cx="2904581" cy="364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69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– 2- 1Exit Slip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316318"/>
            <a:ext cx="10693400" cy="4195481"/>
          </a:xfrm>
        </p:spPr>
        <p:txBody>
          <a:bodyPr/>
          <a:lstStyle/>
          <a:p>
            <a:r>
              <a:rPr lang="en-US" sz="4000" dirty="0" smtClean="0"/>
              <a:t>3 examples of monopolistic competition</a:t>
            </a:r>
          </a:p>
          <a:p>
            <a:r>
              <a:rPr lang="en-US" sz="4000" dirty="0" smtClean="0"/>
              <a:t>2 examples of pure competition</a:t>
            </a:r>
          </a:p>
          <a:p>
            <a:r>
              <a:rPr lang="en-US" sz="4000" dirty="0" smtClean="0"/>
              <a:t>1 Difference between Monopolistic and Perfect Competition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5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6561" y="152400"/>
            <a:ext cx="565879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38" normalizeH="0" baseline="0" noProof="0" dirty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Bell ringer, </a:t>
            </a:r>
            <a:r>
              <a:rPr kumimoji="0" lang="en-US" sz="5400" b="1" i="0" u="none" strike="noStrike" kern="1200" cap="none" spc="38" normalizeH="0" baseline="0" noProof="0" dirty="0" smtClean="0">
                <a:ln w="9525" cmpd="sng">
                  <a:solidFill>
                    <a:srgbClr val="B01513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B01513">
                      <a:alpha val="40000"/>
                    </a:srgbClr>
                  </a:glo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10.26</a:t>
            </a:r>
            <a:endParaRPr kumimoji="0" lang="en-US" sz="5400" b="1" i="0" u="none" strike="noStrike" kern="1200" cap="none" spc="38" normalizeH="0" baseline="0" noProof="0" dirty="0">
              <a:ln w="9525" cmpd="sng">
                <a:solidFill>
                  <a:srgbClr val="B01513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B01513">
                    <a:alpha val="40000"/>
                  </a:srgbClr>
                </a:glo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244" y="1052647"/>
            <a:ext cx="1137803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BEBEB">
                    <a:lumMod val="2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4 question on the board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BEBEB">
                  <a:lumMod val="2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1244" y="2033762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244" y="1933303"/>
            <a:ext cx="113780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In which year did Google have its largest share of the search engine market?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In which year did Google have its lowest share of the search engine market?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Which search engine had the second highest share of the market in 2014?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Which search engine consistently had a 5-10 percent share of the market?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75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441895"/>
              </p:ext>
            </p:extLst>
          </p:nvPr>
        </p:nvGraphicFramePr>
        <p:xfrm>
          <a:off x="0" y="-2"/>
          <a:ext cx="12192000" cy="676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2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2276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What is it?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2276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2276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94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5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7538" y="1304607"/>
            <a:ext cx="9876336" cy="26011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0823" y="4022747"/>
            <a:ext cx="102630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Baidu, Inc. , incorporated on 18 January 2000, is a Chinese web services company headquartered at the Baidu Campus in Beijing's </a:t>
            </a:r>
            <a:r>
              <a:rPr lang="en-US" sz="3200" dirty="0" err="1" smtClean="0"/>
              <a:t>Haidian</a:t>
            </a:r>
            <a:r>
              <a:rPr lang="en-US" sz="3200" dirty="0" smtClean="0"/>
              <a:t> District. It is one of the largest internet companies, and one of the... wikipedia.org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2021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GPS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8450" y="1183599"/>
            <a:ext cx="9918700" cy="4351338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SSEMI4 The student will explain the organization and role of business and analyze the four types of market structures in the U.S. economy.</a:t>
            </a:r>
            <a:endParaRPr lang="en-US" altLang="en-US" dirty="0" smtClean="0"/>
          </a:p>
          <a:p>
            <a:r>
              <a:rPr lang="en-US" dirty="0" smtClean="0"/>
              <a:t>Identify </a:t>
            </a:r>
            <a:r>
              <a:rPr lang="en-US" dirty="0"/>
              <a:t>the basic characteristics of monopoly, oligopoly, monopolistic competition, and pure competition. 	</a:t>
            </a:r>
          </a:p>
          <a:p>
            <a:pPr eaLnBrk="1" hangingPunct="1"/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77" y="2830818"/>
            <a:ext cx="1079653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5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Essential Question: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1216025"/>
            <a:ext cx="98171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smtClean="0"/>
              <a:t>What is the difference between a monopoly and an oligopoly?</a:t>
            </a:r>
          </a:p>
          <a:p>
            <a:pPr eaLnBrk="1" hangingPunct="1"/>
            <a:endParaRPr lang="en-US" altLang="en-US" sz="3600" dirty="0" smtClean="0"/>
          </a:p>
          <a:p>
            <a:pPr marL="0" indent="0" eaLnBrk="1" hangingPunct="1">
              <a:buNone/>
            </a:pPr>
            <a:endParaRPr lang="en-US" alt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21416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Imperfectly Competitive Markets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182" y="884518"/>
            <a:ext cx="11441718" cy="4195481"/>
          </a:xfrm>
        </p:spPr>
        <p:txBody>
          <a:bodyPr/>
          <a:lstStyle/>
          <a:p>
            <a:pPr marL="469900" indent="-469900">
              <a:buNone/>
            </a:pPr>
            <a:r>
              <a:rPr lang="en-US" altLang="en-US" dirty="0" smtClean="0"/>
              <a:t>	-  </a:t>
            </a:r>
            <a:r>
              <a:rPr lang="en-US" altLang="en-US" sz="4300" dirty="0"/>
              <a:t>Unlike competitive markets, firms in imperfectly competitive markets may be able to set prices or production</a:t>
            </a:r>
          </a:p>
          <a:p>
            <a:pPr marL="469900" indent="-469900">
              <a:buNone/>
            </a:pPr>
            <a:r>
              <a:rPr lang="en-US" altLang="en-US" sz="4300" dirty="0"/>
              <a:t>	-  2 types:  </a:t>
            </a:r>
            <a:r>
              <a:rPr lang="en-US" altLang="en-US" sz="4300" b="1" dirty="0" smtClean="0"/>
              <a:t>Oligopoly….</a:t>
            </a:r>
            <a:endParaRPr lang="en-US" altLang="en-US" sz="43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024946"/>
            <a:ext cx="4706937" cy="2574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519" y="3828571"/>
            <a:ext cx="3987800" cy="296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577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Imperfectly Competitive Markets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182" y="884518"/>
            <a:ext cx="11441718" cy="4195481"/>
          </a:xfrm>
        </p:spPr>
        <p:txBody>
          <a:bodyPr/>
          <a:lstStyle/>
          <a:p>
            <a:pPr marL="469900" indent="-469900">
              <a:buNone/>
            </a:pPr>
            <a:r>
              <a:rPr lang="en-US" altLang="en-US" dirty="0" smtClean="0"/>
              <a:t>	-  </a:t>
            </a:r>
            <a:r>
              <a:rPr lang="en-US" altLang="en-US" sz="4300" dirty="0"/>
              <a:t>Unlike competitive markets, firms in imperfectly competitive markets may be able to set prices or production</a:t>
            </a:r>
          </a:p>
          <a:p>
            <a:pPr marL="469900" indent="-469900">
              <a:buNone/>
            </a:pPr>
            <a:r>
              <a:rPr lang="en-US" altLang="en-US" sz="4300" dirty="0"/>
              <a:t>	-  2 types:  </a:t>
            </a:r>
            <a:r>
              <a:rPr lang="en-US" altLang="en-US" sz="4300" b="1" dirty="0" smtClean="0"/>
              <a:t>….and Monopoly</a:t>
            </a:r>
            <a:endParaRPr lang="en-US" altLang="en-US" sz="43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0" y="3841749"/>
            <a:ext cx="467995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229" y="3841749"/>
            <a:ext cx="46894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86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Oligopoly	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868363"/>
            <a:ext cx="9766300" cy="4411662"/>
          </a:xfrm>
        </p:spPr>
        <p:txBody>
          <a:bodyPr>
            <a:normAutofit/>
          </a:bodyPr>
          <a:lstStyle/>
          <a:p>
            <a:pPr marL="571500" indent="-571500">
              <a:buNone/>
            </a:pPr>
            <a:r>
              <a:rPr lang="en-US" altLang="en-US" sz="4000" dirty="0" smtClean="0"/>
              <a:t>Few </a:t>
            </a:r>
            <a:r>
              <a:rPr lang="en-US" altLang="en-US" sz="4000" dirty="0"/>
              <a:t>LARGE sellers</a:t>
            </a:r>
          </a:p>
          <a:p>
            <a:pPr marL="571500" indent="-571500">
              <a:buNone/>
            </a:pPr>
            <a:r>
              <a:rPr lang="en-US" altLang="en-US" sz="2800" dirty="0" smtClean="0"/>
              <a:t>-  </a:t>
            </a:r>
            <a:r>
              <a:rPr lang="en-US" altLang="en-US" sz="2800" dirty="0"/>
              <a:t>top 3-4 companies/sellers handle 75% of demand</a:t>
            </a:r>
          </a:p>
          <a:p>
            <a:pPr marL="571500" indent="-571500">
              <a:buNone/>
            </a:pPr>
            <a:endParaRPr lang="en-US" altLang="en-US" sz="2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861" y="2945606"/>
            <a:ext cx="2857500" cy="2771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419" y="3074194"/>
            <a:ext cx="4851400" cy="318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46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Business Organizations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01133" y="1075797"/>
            <a:ext cx="8915400" cy="4411662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3 basic business structures</a:t>
            </a:r>
          </a:p>
          <a:p>
            <a:pPr lvl="1"/>
            <a:r>
              <a:rPr lang="en-US" altLang="en-US" sz="3200" u="sng" dirty="0" smtClean="0"/>
              <a:t>Sole Proprietorship</a:t>
            </a:r>
            <a:r>
              <a:rPr lang="en-US" altLang="en-US" sz="3200" dirty="0" smtClean="0"/>
              <a:t> – </a:t>
            </a:r>
            <a:r>
              <a:rPr lang="en-US" altLang="en-US" sz="3200" dirty="0" smtClean="0">
                <a:solidFill>
                  <a:schemeClr val="tx2"/>
                </a:solidFill>
              </a:rPr>
              <a:t>one person owns/manages a business or company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122" y="3206043"/>
            <a:ext cx="3356328" cy="34701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9439" y="3206043"/>
            <a:ext cx="3893256" cy="3470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840" y="3206043"/>
            <a:ext cx="3685293" cy="344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0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Oligopoly	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868363"/>
            <a:ext cx="8686800" cy="4411662"/>
          </a:xfrm>
        </p:spPr>
        <p:txBody>
          <a:bodyPr>
            <a:normAutofit/>
          </a:bodyPr>
          <a:lstStyle/>
          <a:p>
            <a:pPr marL="571500" indent="-571500">
              <a:buNone/>
            </a:pPr>
            <a:r>
              <a:rPr lang="en-US" altLang="en-US" sz="4000" dirty="0" smtClean="0"/>
              <a:t>Identical </a:t>
            </a:r>
            <a:r>
              <a:rPr lang="en-US" altLang="en-US" sz="4000" dirty="0"/>
              <a:t>or VERY similar products</a:t>
            </a:r>
            <a:r>
              <a:rPr lang="en-US" altLang="en-US" sz="3500" dirty="0"/>
              <a:t> </a:t>
            </a:r>
          </a:p>
          <a:p>
            <a:pPr marL="571500" indent="-571500">
              <a:buNone/>
            </a:pPr>
            <a:r>
              <a:rPr lang="en-US" altLang="en-US" sz="2600" dirty="0"/>
              <a:t>	</a:t>
            </a:r>
            <a:r>
              <a:rPr lang="en-US" altLang="en-US" sz="2800" dirty="0"/>
              <a:t>- producers less willing to take </a:t>
            </a:r>
            <a:r>
              <a:rPr lang="en-US" altLang="en-US" sz="2800" dirty="0" smtClean="0"/>
              <a:t>chance</a:t>
            </a:r>
            <a:endParaRPr lang="en-US" alt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225" y="2374900"/>
            <a:ext cx="7648575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95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122" y="143692"/>
            <a:ext cx="8572500" cy="65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5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06" y="326571"/>
            <a:ext cx="11103428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2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Oligopoly	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868363"/>
            <a:ext cx="8686800" cy="4411662"/>
          </a:xfrm>
        </p:spPr>
        <p:txBody>
          <a:bodyPr>
            <a:normAutofit/>
          </a:bodyPr>
          <a:lstStyle/>
          <a:p>
            <a:pPr marL="571500" indent="-571500">
              <a:buNone/>
            </a:pPr>
            <a:r>
              <a:rPr lang="en-US" altLang="en-US" sz="4000" dirty="0" smtClean="0"/>
              <a:t>Difficult </a:t>
            </a:r>
            <a:r>
              <a:rPr lang="en-US" altLang="en-US" sz="4000" dirty="0"/>
              <a:t>market entry</a:t>
            </a:r>
          </a:p>
          <a:p>
            <a:pPr marL="571500" indent="-571500">
              <a:buNone/>
            </a:pPr>
            <a:r>
              <a:rPr lang="en-US" altLang="en-US" sz="2600" dirty="0"/>
              <a:t>-  Large firms have already paid start-up costs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50" y="2422525"/>
            <a:ext cx="2857500" cy="2647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900" y="3403599"/>
            <a:ext cx="5499100" cy="287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95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Oligopolies at Work	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7857" y="897218"/>
            <a:ext cx="8946541" cy="4195481"/>
          </a:xfrm>
        </p:spPr>
        <p:txBody>
          <a:bodyPr/>
          <a:lstStyle/>
          <a:p>
            <a:pPr marL="469900" indent="-469900"/>
            <a:r>
              <a:rPr lang="en-US" altLang="en-US" sz="3900" dirty="0"/>
              <a:t>Typically try to use non-price competition</a:t>
            </a:r>
          </a:p>
          <a:p>
            <a:pPr marL="908050" lvl="1" indent="-436563"/>
            <a:r>
              <a:rPr lang="en-US" altLang="en-US" sz="2800" dirty="0"/>
              <a:t>T.V. Stations, Cars, Movie studios</a:t>
            </a:r>
          </a:p>
        </p:txBody>
      </p:sp>
      <p:pic>
        <p:nvPicPr>
          <p:cNvPr id="103428" name="Picture 4" descr="low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962400"/>
            <a:ext cx="401955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5" descr="home_depot_store_or_perversion_pl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" b="19638"/>
          <a:stretch>
            <a:fillRect/>
          </a:stretch>
        </p:blipFill>
        <p:spPr bwMode="auto">
          <a:xfrm>
            <a:off x="5867401" y="3962401"/>
            <a:ext cx="4498975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500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Oligopolies at Work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182" y="1062318"/>
            <a:ext cx="8946541" cy="4195481"/>
          </a:xfrm>
        </p:spPr>
        <p:txBody>
          <a:bodyPr/>
          <a:lstStyle/>
          <a:p>
            <a:pPr marL="469900" indent="-469900"/>
            <a:r>
              <a:rPr lang="en-US" altLang="en-US" sz="3900" dirty="0"/>
              <a:t>Collusion:  when the major sellers set a price or production level</a:t>
            </a:r>
          </a:p>
          <a:p>
            <a:pPr marL="908050" lvl="1" indent="-436563"/>
            <a:r>
              <a:rPr lang="en-US" altLang="en-US" sz="3900" dirty="0"/>
              <a:t>Typically the price is above equilibrium, but there are no cheaper substitutes</a:t>
            </a:r>
          </a:p>
          <a:p>
            <a:pPr marL="469900" indent="-469900"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1051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Monopolies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1312" y="102870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800" dirty="0" smtClean="0"/>
              <a:t> Single Seller</a:t>
            </a:r>
          </a:p>
          <a:p>
            <a:pPr marL="908050" lvl="1" indent="-436563"/>
            <a:r>
              <a:rPr lang="en-US" altLang="en-US" sz="2800" dirty="0" smtClean="0"/>
              <a:t>Total control of production and price setting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8" y="2273300"/>
            <a:ext cx="5116512" cy="4241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0" y="2273300"/>
            <a:ext cx="5041900" cy="383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602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8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21" y="293642"/>
            <a:ext cx="11737930" cy="619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97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Monopolies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1312" y="102870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800" dirty="0" smtClean="0"/>
              <a:t>No reasonable substitutes</a:t>
            </a:r>
          </a:p>
          <a:p>
            <a:pPr marL="908050" lvl="1" indent="-436563"/>
            <a:r>
              <a:rPr lang="en-US" altLang="en-US" sz="2800" dirty="0" smtClean="0"/>
              <a:t>Forces demand for good, even if prices are too high</a:t>
            </a:r>
          </a:p>
          <a:p>
            <a:pPr marL="0" indent="0">
              <a:buNone/>
            </a:pPr>
            <a:endParaRPr lang="en-US" altLang="en-US" sz="2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258" y="2614816"/>
            <a:ext cx="5121084" cy="42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55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-2"/>
          <a:ext cx="12192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Sole Proprietorship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Partnership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Corporations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What is it?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Disadvantages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51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3 Conditions for Monopolies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1312" y="102870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800" dirty="0" smtClean="0"/>
              <a:t>Difficult or Impossible Market Entry</a:t>
            </a:r>
          </a:p>
          <a:p>
            <a:pPr marL="908050" lvl="1" indent="-436563"/>
            <a:r>
              <a:rPr lang="en-US" altLang="en-US" sz="2800" dirty="0" smtClean="0"/>
              <a:t>Too high start-up costs or too technical field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358" y="2259908"/>
            <a:ext cx="5121084" cy="42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1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-25400" y="-5385"/>
            <a:ext cx="9404723" cy="1400530"/>
          </a:xfrm>
        </p:spPr>
        <p:txBody>
          <a:bodyPr/>
          <a:lstStyle/>
          <a:p>
            <a:r>
              <a:rPr lang="en-US" altLang="en-US" dirty="0" smtClean="0"/>
              <a:t>Examples of Monopolies or near Monopolies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058" y="1395145"/>
            <a:ext cx="5121084" cy="42431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1100" y="694880"/>
            <a:ext cx="5715000" cy="304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100" y="3923829"/>
            <a:ext cx="52959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2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Not all Monopolies are “bad”</a:t>
            </a:r>
          </a:p>
        </p:txBody>
      </p:sp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7162800" y="2133600"/>
            <a:ext cx="32766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en-US" sz="2800" dirty="0"/>
              <a:t>Fayette county water authority is a “natural monopoly”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en-US" sz="2800" dirty="0"/>
              <a:t>The costs to society of having another competitor are too great</a:t>
            </a:r>
          </a:p>
        </p:txBody>
      </p:sp>
      <p:pic>
        <p:nvPicPr>
          <p:cNvPr id="180231" name="Picture 7" descr="bus_train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1853248"/>
            <a:ext cx="50673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1981200" y="1905000"/>
            <a:ext cx="35052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en-US" sz="3200" dirty="0"/>
              <a:t>The cost to build more rail lines would be tremendous  just for someone to make a little bit of profit</a:t>
            </a:r>
          </a:p>
        </p:txBody>
      </p:sp>
    </p:spTree>
    <p:extLst>
      <p:ext uri="{BB962C8B-B14F-4D97-AF65-F5344CB8AC3E}">
        <p14:creationId xmlns:p14="http://schemas.microsoft.com/office/powerpoint/2010/main" val="339734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9" grpId="0"/>
      <p:bldP spid="180229" grpId="1"/>
      <p:bldP spid="18023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Why not charge outrageous prices?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908050" lvl="1" indent="-436563"/>
            <a:r>
              <a:rPr lang="en-US" altLang="en-US" sz="3000" b="1" dirty="0"/>
              <a:t>1.  Consumer Demand</a:t>
            </a:r>
            <a:r>
              <a:rPr lang="en-US" altLang="en-US" sz="3000" dirty="0"/>
              <a:t>: Increase in price of </a:t>
            </a:r>
            <a:r>
              <a:rPr lang="en-US" altLang="en-US" sz="3000" i="1" dirty="0"/>
              <a:t>too</a:t>
            </a:r>
            <a:r>
              <a:rPr lang="en-US" altLang="en-US" sz="3000" dirty="0"/>
              <a:t> much would cause demand of zero</a:t>
            </a:r>
          </a:p>
          <a:p>
            <a:pPr marL="908050" lvl="1" indent="-436563"/>
            <a:r>
              <a:rPr lang="en-US" altLang="en-US" sz="3000" b="1" dirty="0"/>
              <a:t>2.  Potential Competition</a:t>
            </a:r>
            <a:r>
              <a:rPr lang="en-US" altLang="en-US" sz="3000" dirty="0"/>
              <a:t>:  Startup costs are extremely high, but if prices got high enough, entrepreneurs would have incentive to enter</a:t>
            </a:r>
          </a:p>
          <a:p>
            <a:pPr marL="908050" lvl="1" indent="-436563"/>
            <a:r>
              <a:rPr lang="en-US" altLang="en-US" sz="3000" b="1" dirty="0"/>
              <a:t>3.  Government Regulation</a:t>
            </a:r>
          </a:p>
        </p:txBody>
      </p:sp>
    </p:spTree>
    <p:extLst>
      <p:ext uri="{BB962C8B-B14F-4D97-AF65-F5344CB8AC3E}">
        <p14:creationId xmlns:p14="http://schemas.microsoft.com/office/powerpoint/2010/main" val="1078536809"/>
      </p:ext>
    </p:extLst>
  </p:cSld>
  <p:clrMapOvr>
    <a:masterClrMapping/>
  </p:clrMapOvr>
  <p:transition advTm="64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5208</TotalTime>
  <Words>2436</Words>
  <Application>Microsoft Office PowerPoint</Application>
  <PresentationFormat>Widescreen</PresentationFormat>
  <Paragraphs>488</Paragraphs>
  <Slides>93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101" baseType="lpstr">
      <vt:lpstr>Arial</vt:lpstr>
      <vt:lpstr>Calibri</vt:lpstr>
      <vt:lpstr>Century Gothic</vt:lpstr>
      <vt:lpstr>Tahoma</vt:lpstr>
      <vt:lpstr>Times New Roman</vt:lpstr>
      <vt:lpstr>Wingdings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GPS</vt:lpstr>
      <vt:lpstr>Essential Question:</vt:lpstr>
      <vt:lpstr>PowerPoint Presentation</vt:lpstr>
      <vt:lpstr>Business Organizations</vt:lpstr>
      <vt:lpstr>PowerPoint Presentation</vt:lpstr>
      <vt:lpstr>Business Organizations</vt:lpstr>
      <vt:lpstr>PowerPoint Presentation</vt:lpstr>
      <vt:lpstr>Business Organizations</vt:lpstr>
      <vt:lpstr>PowerPoint Presentation</vt:lpstr>
      <vt:lpstr>Business Organizations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GPS</vt:lpstr>
      <vt:lpstr>Essential Question:</vt:lpstr>
      <vt:lpstr>Business Organizations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Partnerships</vt:lpstr>
      <vt:lpstr>Corporations</vt:lpstr>
      <vt:lpstr>PowerPoint Presentation</vt:lpstr>
      <vt:lpstr>GPS</vt:lpstr>
      <vt:lpstr>Essential Question: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GPS</vt:lpstr>
      <vt:lpstr>Essential Question:</vt:lpstr>
      <vt:lpstr>Competitive Markets </vt:lpstr>
      <vt:lpstr>2 Major Types of Competitive Markets  </vt:lpstr>
      <vt:lpstr>2 Major Types of Competitive Markets  </vt:lpstr>
      <vt:lpstr>PURE COMPETITION</vt:lpstr>
      <vt:lpstr>1.  Many Buyers/Sellers</vt:lpstr>
      <vt:lpstr>2.  Identical Products</vt:lpstr>
      <vt:lpstr>3.  Informed Buyers</vt:lpstr>
      <vt:lpstr>4.  Easy Market Entry</vt:lpstr>
      <vt:lpstr>PowerPoint Presentation</vt:lpstr>
      <vt:lpstr>PowerPoint Presentation</vt:lpstr>
      <vt:lpstr>PowerPoint Presentation</vt:lpstr>
      <vt:lpstr>PowerPoint Presentation</vt:lpstr>
      <vt:lpstr>GPS</vt:lpstr>
      <vt:lpstr>Essential Question:</vt:lpstr>
      <vt:lpstr>Competitive Markets </vt:lpstr>
      <vt:lpstr>2 Major Types of Competitive Markets  </vt:lpstr>
      <vt:lpstr>2 Major Types of Competitive Markets  </vt:lpstr>
      <vt:lpstr>PURE COMPETITION</vt:lpstr>
      <vt:lpstr>MONOPOLISTIC COMPETITION</vt:lpstr>
      <vt:lpstr>Monopolistic Competition (cont’d)</vt:lpstr>
      <vt:lpstr>Problem with Profits</vt:lpstr>
      <vt:lpstr>3 – 2- 1Exit Slip</vt:lpstr>
      <vt:lpstr>PowerPoint Presentation</vt:lpstr>
      <vt:lpstr>PowerPoint Presentation</vt:lpstr>
      <vt:lpstr>PowerPoint Presentation</vt:lpstr>
      <vt:lpstr>GPS</vt:lpstr>
      <vt:lpstr>Essential Question:</vt:lpstr>
      <vt:lpstr>Imperfectly Competitive Markets</vt:lpstr>
      <vt:lpstr>Imperfectly Competitive Markets</vt:lpstr>
      <vt:lpstr>3 Conditions for Oligopoly </vt:lpstr>
      <vt:lpstr>PowerPoint Presentation</vt:lpstr>
      <vt:lpstr>PowerPoint Presentation</vt:lpstr>
      <vt:lpstr>PowerPoint Presentation</vt:lpstr>
      <vt:lpstr>3 Conditions for Oligopoly </vt:lpstr>
      <vt:lpstr>PowerPoint Presentation</vt:lpstr>
      <vt:lpstr>PowerPoint Presentation</vt:lpstr>
      <vt:lpstr>3 Conditions for Oligopoly </vt:lpstr>
      <vt:lpstr>Oligopolies at Work </vt:lpstr>
      <vt:lpstr>Oligopolies at Work</vt:lpstr>
      <vt:lpstr>3 Conditions for Monopolies</vt:lpstr>
      <vt:lpstr>PowerPoint Presentation</vt:lpstr>
      <vt:lpstr>PowerPoint Presentation</vt:lpstr>
      <vt:lpstr>3 Conditions for Monopolies</vt:lpstr>
      <vt:lpstr>3 Conditions for Monopolies</vt:lpstr>
      <vt:lpstr>Examples of Monopolies or near Monopolies</vt:lpstr>
      <vt:lpstr>Not all Monopolies are “bad”</vt:lpstr>
      <vt:lpstr>Why not charge outrageous prices?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Ethington</dc:creator>
  <cp:lastModifiedBy>Patrick Ethington</cp:lastModifiedBy>
  <cp:revision>143</cp:revision>
  <cp:lastPrinted>2017-10-26T14:10:58Z</cp:lastPrinted>
  <dcterms:created xsi:type="dcterms:W3CDTF">2015-09-27T19:54:20Z</dcterms:created>
  <dcterms:modified xsi:type="dcterms:W3CDTF">2017-10-26T14:40:59Z</dcterms:modified>
</cp:coreProperties>
</file>